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6" r:id="rId12"/>
    <p:sldId id="307" r:id="rId13"/>
    <p:sldId id="298" r:id="rId14"/>
    <p:sldId id="301" r:id="rId15"/>
    <p:sldId id="305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Arimo" panose="020B060402020202020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DM Sans" pitchFamily="2" charset="0"/>
      <p:regular r:id="rId30"/>
      <p:bold r:id="rId31"/>
      <p:italic r:id="rId32"/>
      <p:boldItalic r:id="rId33"/>
    </p:embeddedFont>
    <p:embeddedFont>
      <p:font typeface="Figtree" panose="020B0604020202020204" charset="0"/>
      <p:regular r:id="rId34"/>
      <p:bold r:id="rId35"/>
      <p:italic r:id="rId36"/>
      <p:boldItalic r:id="rId37"/>
    </p:embeddedFont>
    <p:embeddedFont>
      <p:font typeface="Geologica" panose="020B0604020202020204" charset="0"/>
      <p:regular r:id="rId38"/>
      <p:bold r:id="rId39"/>
    </p:embeddedFont>
    <p:embeddedFont>
      <p:font typeface="Geologica SemiBold" panose="020B0604020202020204" charset="0"/>
      <p:regular r:id="rId40"/>
      <p:bold r:id="rId41"/>
    </p:embeddedFont>
    <p:embeddedFont>
      <p:font typeface="Maven Pro" panose="020B0604020202020204" charset="0"/>
      <p:regular r:id="rId42"/>
      <p:bold r:id="rId43"/>
      <p:italic r:id="rId44"/>
      <p:boldItalic r:id="rId45"/>
    </p:embeddedFont>
    <p:embeddedFont>
      <p:font typeface="Maven Pro Bold" panose="020B0604020202020204" charset="0"/>
      <p:regular r:id="rId46"/>
      <p:bold r:id="rId47"/>
      <p:italic r:id="rId48"/>
      <p:boldItalic r:id="rId49"/>
    </p:embeddedFont>
    <p:embeddedFont>
      <p:font typeface="Nunito Light" pitchFamily="2" charset="0"/>
      <p:regular r:id="rId50"/>
      <p: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font" Target="fonts/font29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font" Target="fonts/font27.fntdata"/><Relationship Id="rId56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font" Target="fonts/font3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font" Target="fonts/font20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font" Target="fonts/font28.fntdata"/><Relationship Id="rId57" Type="http://schemas.microsoft.com/office/2015/10/relationships/revisionInfo" Target="revisionInfo.xml"/><Relationship Id="rId10" Type="http://schemas.openxmlformats.org/officeDocument/2006/relationships/slide" Target="slides/slide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sv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gif>
</file>

<file path=ppt/media/image45.gif>
</file>

<file path=ppt/media/image46.png>
</file>

<file path=ppt/media/image47.sv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gif"/><Relationship Id="rId3" Type="http://schemas.openxmlformats.org/officeDocument/2006/relationships/image" Target="../media/image40.png"/><Relationship Id="rId7" Type="http://schemas.openxmlformats.org/officeDocument/2006/relationships/image" Target="../media/image44.gi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7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148" y="87073"/>
            <a:ext cx="865225" cy="61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2" y="1083079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3297867" y="679668"/>
            <a:ext cx="3307975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93" y="216273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77" y="3617196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085091" y="2876378"/>
            <a:ext cx="1127808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>
            <a:off x="3237351" y="1922928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524" y="1413621"/>
            <a:ext cx="739849" cy="52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49166E-87BF-C1EB-68D5-389E6C3950A6}"/>
              </a:ext>
            </a:extLst>
          </p:cNvPr>
          <p:cNvSpPr/>
          <p:nvPr/>
        </p:nvSpPr>
        <p:spPr>
          <a:xfrm>
            <a:off x="1632913" y="2691092"/>
            <a:ext cx="5567085" cy="13615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fr-FR" sz="2000" dirty="0">
                <a:solidFill>
                  <a:srgbClr val="FF0000"/>
                </a:solidFill>
              </a:rPr>
              <a:t>En pratique saisie utilisateur format </a:t>
            </a:r>
            <a:r>
              <a:rPr lang="fr-FR" sz="2000" dirty="0" err="1">
                <a:solidFill>
                  <a:srgbClr val="FF0000"/>
                </a:solidFill>
              </a:rPr>
              <a:t>json</a:t>
            </a:r>
            <a:endParaRPr lang="fr-FR" sz="2000" dirty="0">
              <a:solidFill>
                <a:srgbClr val="FF0000"/>
              </a:solidFill>
            </a:endParaRP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API héberger sur </a:t>
            </a:r>
            <a:r>
              <a:rPr lang="fr-FR" sz="2000" dirty="0" err="1">
                <a:solidFill>
                  <a:srgbClr val="FF0000"/>
                </a:solidFill>
              </a:rPr>
              <a:t>pythonanywhere</a:t>
            </a:r>
            <a:r>
              <a:rPr lang="fr-FR" sz="2000" dirty="0">
                <a:solidFill>
                  <a:srgbClr val="FF0000"/>
                </a:solidFill>
              </a:rPr>
              <a:t> </a:t>
            </a:r>
          </a:p>
          <a:p>
            <a:pPr algn="just"/>
            <a:r>
              <a:rPr lang="fr-FR" sz="2000" dirty="0">
                <a:solidFill>
                  <a:srgbClr val="FF0000"/>
                </a:solidFill>
              </a:rPr>
              <a:t>Lecture modèle stocker fichier pickle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 contenant score et proba</a:t>
            </a:r>
          </a:p>
          <a:p>
            <a:pPr algn="just"/>
            <a:r>
              <a:rPr lang="fr-FR" sz="2000" dirty="0" err="1">
                <a:solidFill>
                  <a:srgbClr val="FF0000"/>
                </a:solidFill>
              </a:rPr>
              <a:t>Complement</a:t>
            </a:r>
            <a:r>
              <a:rPr lang="fr-FR" sz="2000" dirty="0">
                <a:solidFill>
                  <a:srgbClr val="FF0000"/>
                </a:solidFill>
              </a:rPr>
              <a:t> VBA convertie </a:t>
            </a:r>
            <a:r>
              <a:rPr lang="fr-FR" sz="2000" dirty="0" err="1">
                <a:solidFill>
                  <a:srgbClr val="FF0000"/>
                </a:solidFill>
              </a:rPr>
              <a:t>reponse</a:t>
            </a:r>
            <a:r>
              <a:rPr lang="fr-FR" sz="2000" dirty="0">
                <a:solidFill>
                  <a:srgbClr val="FF0000"/>
                </a:solidFill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7429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onsumindo API Rest - Coffops">
            <a:extLst>
              <a:ext uri="{FF2B5EF4-FFF2-40B4-BE49-F238E27FC236}">
                <a16:creationId xmlns:a16="http://schemas.microsoft.com/office/drawing/2014/main" id="{560A98C1-41FE-3A9C-9A90-AAFFC4AE2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746" y="155761"/>
            <a:ext cx="1268507" cy="126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A0C131-F4CA-EB9A-0176-DFD59D6049CB}"/>
              </a:ext>
            </a:extLst>
          </p:cNvPr>
          <p:cNvSpPr/>
          <p:nvPr/>
        </p:nvSpPr>
        <p:spPr>
          <a:xfrm>
            <a:off x="2030505" y="1627093"/>
            <a:ext cx="5448301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Application légère pour l’usage et le partage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358905-FC24-C278-5AA5-CCA689ACE21F}"/>
              </a:ext>
            </a:extLst>
          </p:cNvPr>
          <p:cNvSpPr/>
          <p:nvPr/>
        </p:nvSpPr>
        <p:spPr>
          <a:xfrm>
            <a:off x="1971112" y="2316255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Réduire les risques d’altération du programme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CF46CA-139E-4D44-5C63-15CFE65F5D0D}"/>
              </a:ext>
            </a:extLst>
          </p:cNvPr>
          <p:cNvSpPr/>
          <p:nvPr/>
        </p:nvSpPr>
        <p:spPr>
          <a:xfrm>
            <a:off x="1971111" y="3005417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/>
              <a:t>???? Connexion internet est indispensable </a:t>
            </a:r>
          </a:p>
        </p:txBody>
      </p:sp>
    </p:spTree>
    <p:extLst>
      <p:ext uri="{BB962C8B-B14F-4D97-AF65-F5344CB8AC3E}">
        <p14:creationId xmlns:p14="http://schemas.microsoft.com/office/powerpoint/2010/main" val="149380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0861" y="1125286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>
            <a:off x="1160861" y="3619252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160861" y="2372269"/>
            <a:ext cx="2519622" cy="1009899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>
            <a:off x="3932808" y="2948830"/>
            <a:ext cx="4696843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638767" y="2849531"/>
            <a:ext cx="1225479" cy="1631943"/>
            <a:chOff x="0" y="-47625"/>
            <a:chExt cx="3267942" cy="4351847"/>
          </a:xfrm>
        </p:grpSpPr>
        <p:sp>
          <p:nvSpPr>
            <p:cNvPr id="7" name="TextBox 7"/>
            <p:cNvSpPr txBox="1"/>
            <p:nvPr/>
          </p:nvSpPr>
          <p:spPr>
            <a:xfrm>
              <a:off x="2725676" y="3573593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A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80%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044"/>
              <a:ext cx="54226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B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12%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1421" y="41684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C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6%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32676" y="-47625"/>
              <a:ext cx="391576" cy="7306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D</a:t>
              </a:r>
            </a:p>
            <a:p>
              <a:pPr algn="ctr">
                <a:lnSpc>
                  <a:spcPts val="1120"/>
                </a:lnSpc>
              </a:pPr>
              <a:r>
                <a:rPr lang="en-US" sz="800">
                  <a:solidFill>
                    <a:srgbClr val="191919"/>
                  </a:solidFill>
                  <a:latin typeface="Arimo"/>
                </a:rPr>
                <a:t>1%</a:t>
              </a:r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379586" y="910702"/>
              <a:ext cx="2875445" cy="2875445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114764" y="0"/>
                <a:ext cx="2762623" cy="2631284"/>
              </a:xfrm>
              <a:custGeom>
                <a:avLst/>
                <a:gdLst/>
                <a:ahLst/>
                <a:cxnLst/>
                <a:rect l="l" t="t" r="r" b="b"/>
                <a:pathLst>
                  <a:path w="2762623" h="2631284">
                    <a:moveTo>
                      <a:pt x="1384764" y="0"/>
                    </a:moveTo>
                    <a:cubicBezTo>
                      <a:pt x="1940818" y="0"/>
                      <a:pt x="2432211" y="361732"/>
                      <a:pt x="2597417" y="892677"/>
                    </a:cubicBezTo>
                    <a:cubicBezTo>
                      <a:pt x="2762623" y="1423622"/>
                      <a:pt x="2563221" y="2000298"/>
                      <a:pt x="2105334" y="2315791"/>
                    </a:cubicBezTo>
                    <a:cubicBezTo>
                      <a:pt x="1647448" y="2631284"/>
                      <a:pt x="1037568" y="2612219"/>
                      <a:pt x="600281" y="2268743"/>
                    </a:cubicBezTo>
                    <a:cubicBezTo>
                      <a:pt x="162994" y="1925267"/>
                      <a:pt x="0" y="1337262"/>
                      <a:pt x="198046" y="817672"/>
                    </a:cubicBezTo>
                    <a:lnTo>
                      <a:pt x="1384764" y="1270000"/>
                    </a:lnTo>
                    <a:close/>
                  </a:path>
                </a:pathLst>
              </a:custGeom>
              <a:solidFill>
                <a:srgbClr val="76C151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62158" y="127903"/>
                <a:ext cx="1207842" cy="1142097"/>
              </a:xfrm>
              <a:custGeom>
                <a:avLst/>
                <a:gdLst/>
                <a:ahLst/>
                <a:cxnLst/>
                <a:rect l="l" t="t" r="r" b="b"/>
                <a:pathLst>
                  <a:path w="1207842" h="1142097">
                    <a:moveTo>
                      <a:pt x="0" y="749645"/>
                    </a:moveTo>
                    <a:cubicBezTo>
                      <a:pt x="106615" y="421520"/>
                      <a:pt x="342137" y="150892"/>
                      <a:pt x="652402" y="0"/>
                    </a:cubicBezTo>
                    <a:lnTo>
                      <a:pt x="1207842" y="1142097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58173" y="3634"/>
                <a:ext cx="611827" cy="1266366"/>
              </a:xfrm>
              <a:custGeom>
                <a:avLst/>
                <a:gdLst/>
                <a:ahLst/>
                <a:cxnLst/>
                <a:rect l="l" t="t" r="r" b="b"/>
                <a:pathLst>
                  <a:path w="611827" h="1266366">
                    <a:moveTo>
                      <a:pt x="0" y="153457"/>
                    </a:moveTo>
                    <a:cubicBezTo>
                      <a:pt x="159005" y="66043"/>
                      <a:pt x="334896" y="13716"/>
                      <a:pt x="515826" y="0"/>
                    </a:cubicBezTo>
                    <a:lnTo>
                      <a:pt x="611827" y="1266366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110827" y="105"/>
                <a:ext cx="159173" cy="1269895"/>
              </a:xfrm>
              <a:custGeom>
                <a:avLst/>
                <a:gdLst/>
                <a:ahLst/>
                <a:cxnLst/>
                <a:rect l="l" t="t" r="r" b="b"/>
                <a:pathLst>
                  <a:path w="159173" h="1269895">
                    <a:moveTo>
                      <a:pt x="0" y="9909"/>
                    </a:moveTo>
                    <a:cubicBezTo>
                      <a:pt x="47401" y="3921"/>
                      <a:pt x="95103" y="613"/>
                      <a:pt x="142877" y="0"/>
                    </a:cubicBezTo>
                    <a:lnTo>
                      <a:pt x="159173" y="1269895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190256" y="0"/>
                <a:ext cx="7974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9744" h="1270000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744" y="1270000"/>
                    </a:lnTo>
                    <a:close/>
                  </a:path>
                </a:pathLst>
              </a:custGeom>
              <a:solidFill>
                <a:srgbClr val="ED462F"/>
              </a:solidFill>
            </p:spPr>
            <p:txBody>
              <a:bodyPr/>
              <a:lstStyle/>
              <a:p>
                <a:endParaRPr lang="fr-FR"/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4912082" y="1125286"/>
            <a:ext cx="3717569" cy="1633390"/>
          </a:xfrm>
          <a:prstGeom prst="rect">
            <a:avLst/>
          </a:prstGeom>
          <a:solidFill>
            <a:srgbClr val="7ED957">
              <a:alpha val="3529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18" name="AutoShape 18"/>
          <p:cNvSpPr/>
          <p:nvPr/>
        </p:nvSpPr>
        <p:spPr>
          <a:xfrm>
            <a:off x="514350" y="1125286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19" name="AutoShape 19"/>
          <p:cNvSpPr/>
          <p:nvPr/>
        </p:nvSpPr>
        <p:spPr>
          <a:xfrm>
            <a:off x="514350" y="2372269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0" name="AutoShape 20"/>
          <p:cNvSpPr/>
          <p:nvPr/>
        </p:nvSpPr>
        <p:spPr>
          <a:xfrm>
            <a:off x="514350" y="3619252"/>
            <a:ext cx="646511" cy="1009899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1" name="AutoShape 21"/>
          <p:cNvSpPr/>
          <p:nvPr/>
        </p:nvSpPr>
        <p:spPr>
          <a:xfrm>
            <a:off x="3932808" y="2948830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2" name="AutoShape 22"/>
          <p:cNvSpPr/>
          <p:nvPr/>
        </p:nvSpPr>
        <p:spPr>
          <a:xfrm>
            <a:off x="3932808" y="1129528"/>
            <a:ext cx="979274" cy="1633390"/>
          </a:xfrm>
          <a:prstGeom prst="rect">
            <a:avLst/>
          </a:prstGeom>
          <a:solidFill>
            <a:srgbClr val="7ED957"/>
          </a:solidFill>
        </p:spPr>
        <p:txBody>
          <a:bodyPr/>
          <a:lstStyle/>
          <a:p>
            <a:endParaRPr lang="fr-FR"/>
          </a:p>
        </p:txBody>
      </p:sp>
      <p:sp>
        <p:nvSpPr>
          <p:cNvPr id="23" name="Freeform 23"/>
          <p:cNvSpPr/>
          <p:nvPr/>
        </p:nvSpPr>
        <p:spPr>
          <a:xfrm>
            <a:off x="5157584" y="1125286"/>
            <a:ext cx="2088651" cy="1595744"/>
          </a:xfrm>
          <a:custGeom>
            <a:avLst/>
            <a:gdLst/>
            <a:ahLst/>
            <a:cxnLst/>
            <a:rect l="l" t="t" r="r" b="b"/>
            <a:pathLst>
              <a:path w="4177302" h="3191487">
                <a:moveTo>
                  <a:pt x="0" y="0"/>
                </a:moveTo>
                <a:lnTo>
                  <a:pt x="4177302" y="0"/>
                </a:lnTo>
                <a:lnTo>
                  <a:pt x="4177302" y="3191487"/>
                </a:lnTo>
                <a:lnTo>
                  <a:pt x="0" y="3191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4" name="Freeform 24"/>
          <p:cNvSpPr/>
          <p:nvPr/>
        </p:nvSpPr>
        <p:spPr>
          <a:xfrm>
            <a:off x="1724153" y="1563985"/>
            <a:ext cx="1288236" cy="528177"/>
          </a:xfrm>
          <a:custGeom>
            <a:avLst/>
            <a:gdLst/>
            <a:ahLst/>
            <a:cxnLst/>
            <a:rect l="l" t="t" r="r" b="b"/>
            <a:pathLst>
              <a:path w="2576471" h="1056353">
                <a:moveTo>
                  <a:pt x="0" y="0"/>
                </a:moveTo>
                <a:lnTo>
                  <a:pt x="2576470" y="0"/>
                </a:lnTo>
                <a:lnTo>
                  <a:pt x="2576470" y="1056353"/>
                </a:lnTo>
                <a:lnTo>
                  <a:pt x="0" y="10563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252361" y="2605599"/>
            <a:ext cx="616639" cy="523583"/>
          </a:xfrm>
          <a:custGeom>
            <a:avLst/>
            <a:gdLst/>
            <a:ahLst/>
            <a:cxnLst/>
            <a:rect l="l" t="t" r="r" b="b"/>
            <a:pathLst>
              <a:path w="1233278" h="1047165">
                <a:moveTo>
                  <a:pt x="0" y="0"/>
                </a:moveTo>
                <a:lnTo>
                  <a:pt x="1233277" y="0"/>
                </a:lnTo>
                <a:lnTo>
                  <a:pt x="1233277" y="1047165"/>
                </a:lnTo>
                <a:lnTo>
                  <a:pt x="0" y="10471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3249" y="3739355"/>
            <a:ext cx="822707" cy="76100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93018" y="2354259"/>
            <a:ext cx="1020379" cy="908137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2479356" y="747872"/>
            <a:ext cx="4057650" cy="272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2"/>
              </a:lnSpc>
            </a:pPr>
            <a:r>
              <a:rPr lang="en-US" sz="1800" spc="11" dirty="0">
                <a:solidFill>
                  <a:srgbClr val="191919"/>
                </a:solidFill>
                <a:latin typeface="Maven Pro Bold"/>
              </a:rPr>
              <a:t>RÉSULTAT POUR VOTRE PRODUIT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21549" y="2570703"/>
            <a:ext cx="1432253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sucre dans votre produit équivaut à 0 carré de sucre.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13397" y="3912936"/>
            <a:ext cx="1432253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</a:pPr>
            <a:r>
              <a:rPr lang="en-US" sz="900">
                <a:solidFill>
                  <a:srgbClr val="191919"/>
                </a:solidFill>
                <a:latin typeface="Maven Pro"/>
              </a:rPr>
              <a:t>Le taux de sel équivaut à 1/2 cuillère à café de sel.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28929" y="1601535"/>
            <a:ext cx="1017354" cy="12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>
                <a:solidFill>
                  <a:srgbClr val="F6F6F6"/>
                </a:solidFill>
                <a:latin typeface="Maven Pro Bold"/>
              </a:rPr>
              <a:t>CLASSEMENT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29" y="2779284"/>
            <a:ext cx="1003330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SUCRE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45295" y="4033713"/>
            <a:ext cx="384622" cy="173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  <a:spcBef>
                <a:spcPct val="0"/>
              </a:spcBef>
            </a:pPr>
            <a:r>
              <a:rPr lang="en-US" sz="1150">
                <a:solidFill>
                  <a:srgbClr val="F6F6F6"/>
                </a:solidFill>
                <a:latin typeface="Maven Pro Bold"/>
              </a:rPr>
              <a:t>SEL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83239" y="3677419"/>
            <a:ext cx="678411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>
                <a:solidFill>
                  <a:srgbClr val="F6F6F6"/>
                </a:solidFill>
                <a:latin typeface="Maven Pro Bold"/>
              </a:rPr>
              <a:t>CLASSES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977108" y="1858117"/>
            <a:ext cx="979274" cy="166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"/>
              </a:lnSpc>
            </a:pPr>
            <a:r>
              <a:rPr lang="en-US" sz="1100" dirty="0">
                <a:solidFill>
                  <a:srgbClr val="F6F6F6"/>
                </a:solidFill>
                <a:latin typeface="Maven Pro Bold"/>
              </a:rPr>
              <a:t>NUTRI-SCORE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257606" y="1658664"/>
            <a:ext cx="1371024" cy="36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Bravo ! Ce produit est excellent pour votre santé.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417625" y="3459010"/>
            <a:ext cx="1050985" cy="55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 dirty="0">
                <a:latin typeface="Maven Pro"/>
              </a:rPr>
              <a:t>80% de chance que </a:t>
            </a:r>
            <a:r>
              <a:rPr lang="en-US" sz="900" dirty="0" err="1">
                <a:latin typeface="Maven Pro"/>
              </a:rPr>
              <a:t>votre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produit</a:t>
            </a:r>
            <a:r>
              <a:rPr lang="en-US" sz="900" dirty="0">
                <a:latin typeface="Maven Pro"/>
              </a:rPr>
              <a:t> </a:t>
            </a:r>
            <a:r>
              <a:rPr lang="en-US" sz="900" dirty="0" err="1">
                <a:latin typeface="Maven Pro"/>
              </a:rPr>
              <a:t>soit</a:t>
            </a:r>
            <a:r>
              <a:rPr lang="en-US" sz="900" dirty="0">
                <a:latin typeface="Maven Pro"/>
              </a:rPr>
              <a:t> bien </a:t>
            </a:r>
            <a:r>
              <a:rPr lang="en-US" sz="900" dirty="0" err="1">
                <a:latin typeface="Maven Pro"/>
              </a:rPr>
              <a:t>nutrie</a:t>
            </a:r>
            <a:r>
              <a:rPr lang="en-US" sz="900" dirty="0">
                <a:latin typeface="Maven Pro"/>
              </a:rPr>
              <a:t>-score A !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22568" y="1297938"/>
            <a:ext cx="291406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Sucre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24896" y="1091428"/>
            <a:ext cx="3007912" cy="15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6"/>
              </a:lnSpc>
              <a:spcBef>
                <a:spcPct val="0"/>
              </a:spcBef>
            </a:pPr>
            <a:r>
              <a:rPr lang="en-US" sz="800">
                <a:latin typeface="Maven Pro Bold"/>
              </a:rPr>
              <a:t>Top 3 des nutriments qui affectent le plus le score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869000" y="1421893"/>
            <a:ext cx="152549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Sel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557075" y="1434717"/>
            <a:ext cx="910627" cy="17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3"/>
              </a:lnSpc>
              <a:spcBef>
                <a:spcPct val="0"/>
              </a:spcBef>
            </a:pPr>
            <a:r>
              <a:rPr lang="en-US" sz="900">
                <a:latin typeface="Maven Pro"/>
              </a:rPr>
              <a:t>Matières grasses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05D8614-E01E-2767-3213-12996CD594C4}"/>
              </a:ext>
            </a:extLst>
          </p:cNvPr>
          <p:cNvSpPr txBox="1">
            <a:spLocks/>
          </p:cNvSpPr>
          <p:nvPr/>
        </p:nvSpPr>
        <p:spPr>
          <a:xfrm>
            <a:off x="125108" y="73603"/>
            <a:ext cx="77040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800" b="1" dirty="0">
                <a:solidFill>
                  <a:schemeClr val="dk1"/>
                </a:solidFill>
                <a:latin typeface="Geologica"/>
                <a:sym typeface="Geologica"/>
              </a:rPr>
              <a:t>Prototype</a:t>
            </a:r>
            <a:r>
              <a:rPr lang="fr-FR" dirty="0"/>
              <a:t> 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du </a:t>
            </a:r>
            <a:r>
              <a:rPr lang="fr-FR" sz="2800" b="1" dirty="0" err="1">
                <a:solidFill>
                  <a:schemeClr val="dk1"/>
                </a:solidFill>
                <a:latin typeface="Geologica"/>
              </a:rPr>
              <a:t>dashboard</a:t>
            </a:r>
            <a:r>
              <a:rPr lang="fr-FR" sz="2800" b="1" dirty="0">
                <a:solidFill>
                  <a:schemeClr val="dk1"/>
                </a:solidFill>
                <a:latin typeface="Geologica"/>
              </a:rPr>
              <a:t> final</a:t>
            </a:r>
          </a:p>
        </p:txBody>
      </p:sp>
    </p:spTree>
    <p:extLst>
      <p:ext uri="{BB962C8B-B14F-4D97-AF65-F5344CB8AC3E}">
        <p14:creationId xmlns:p14="http://schemas.microsoft.com/office/powerpoint/2010/main" val="2755749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67859461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aphicFrame>
        <p:nvGraphicFramePr>
          <p:cNvPr id="30" name="Tableau 29">
            <a:extLst>
              <a:ext uri="{FF2B5EF4-FFF2-40B4-BE49-F238E27FC236}">
                <a16:creationId xmlns:a16="http://schemas.microsoft.com/office/drawing/2014/main" id="{22273EBD-07EA-0477-8A94-BFE0D57FE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654716"/>
              </p:ext>
            </p:extLst>
          </p:nvPr>
        </p:nvGraphicFramePr>
        <p:xfrm>
          <a:off x="298027" y="285749"/>
          <a:ext cx="5787086" cy="3380628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893543">
                  <a:extLst>
                    <a:ext uri="{9D8B030D-6E8A-4147-A177-3AD203B41FA5}">
                      <a16:colId xmlns:a16="http://schemas.microsoft.com/office/drawing/2014/main" val="1684157820"/>
                    </a:ext>
                  </a:extLst>
                </a:gridCol>
                <a:gridCol w="2893543">
                  <a:extLst>
                    <a:ext uri="{9D8B030D-6E8A-4147-A177-3AD203B41FA5}">
                      <a16:colId xmlns:a16="http://schemas.microsoft.com/office/drawing/2014/main" val="1077838701"/>
                    </a:ext>
                  </a:extLst>
                </a:gridCol>
              </a:tblGrid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Modèle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</a:rPr>
                        <a:t>Erreur de classification (en %)</a:t>
                      </a:r>
                      <a:endParaRPr lang="fr-FR" sz="1200" dirty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188235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Initial (global)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26,1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4178243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de l’AIC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942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au sens du BIC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28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2391206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>
                          <a:effectLst/>
                        </a:rPr>
                        <a:t>Optimal Lasso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27,5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4716428"/>
                  </a:ext>
                </a:extLst>
              </a:tr>
              <a:tr h="563438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Optimal Ridge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200" dirty="0">
                          <a:effectLst/>
                        </a:rPr>
                        <a:t>43,6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3687344"/>
                  </a:ext>
                </a:extLst>
              </a:tr>
            </a:tbl>
          </a:graphicData>
        </a:graphic>
      </p:graphicFrame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6260846" y="480957"/>
            <a:ext cx="2614458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On compare tous les modèles pour choisir le meilleur e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5 modèles à comparer.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 modèle initial est le meilleur.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Conservation de toutes les variables.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F95AC50-BACD-F052-9DC2-BB5030141BFA}"/>
              </a:ext>
            </a:extLst>
          </p:cNvPr>
          <p:cNvSpPr txBox="1"/>
          <p:nvPr/>
        </p:nvSpPr>
        <p:spPr>
          <a:xfrm>
            <a:off x="806213" y="3985469"/>
            <a:ext cx="7554015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Cela signifie que si on utilise ce modèle pour faire ces prédictions, nous avons une marge d’erreur de 26% concernant les résultats.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36" y="776151"/>
            <a:ext cx="3616183" cy="462388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0262F2-8346-B546-1020-9127DB1A77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70" y="1340698"/>
            <a:ext cx="3400348" cy="28512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1046</Words>
  <Application>Microsoft Office PowerPoint</Application>
  <PresentationFormat>Affichage à l'écran (16:9)</PresentationFormat>
  <Paragraphs>195</Paragraphs>
  <Slides>18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2" baseType="lpstr">
      <vt:lpstr>Calibri</vt:lpstr>
      <vt:lpstr>Geologica</vt:lpstr>
      <vt:lpstr>Arimo</vt:lpstr>
      <vt:lpstr>Proxima Nova</vt:lpstr>
      <vt:lpstr>Geologica SemiBold</vt:lpstr>
      <vt:lpstr>Arial</vt:lpstr>
      <vt:lpstr>Figtree</vt:lpstr>
      <vt:lpstr>Nunito Light</vt:lpstr>
      <vt:lpstr>Maven Pro Bold</vt:lpstr>
      <vt:lpstr>DM Sans</vt:lpstr>
      <vt:lpstr>Times New Roman</vt:lpstr>
      <vt:lpstr>Maven Pro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Présentation PowerPoint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631</cp:revision>
  <dcterms:modified xsi:type="dcterms:W3CDTF">2023-11-09T16:21:08Z</dcterms:modified>
</cp:coreProperties>
</file>

<file path=docProps/thumbnail.jpeg>
</file>